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62" r:id="rId2"/>
    <p:sldId id="268" r:id="rId3"/>
    <p:sldId id="301" r:id="rId4"/>
    <p:sldId id="319" r:id="rId5"/>
    <p:sldId id="311" r:id="rId6"/>
    <p:sldId id="321" r:id="rId7"/>
    <p:sldId id="320" r:id="rId8"/>
    <p:sldId id="303" r:id="rId9"/>
    <p:sldId id="305" r:id="rId10"/>
    <p:sldId id="318" r:id="rId11"/>
    <p:sldId id="306" r:id="rId12"/>
    <p:sldId id="317" r:id="rId13"/>
    <p:sldId id="310" r:id="rId14"/>
    <p:sldId id="299" r:id="rId15"/>
    <p:sldId id="315" r:id="rId16"/>
    <p:sldId id="316" r:id="rId17"/>
    <p:sldId id="314" r:id="rId18"/>
    <p:sldId id="312" r:id="rId19"/>
    <p:sldId id="313" r:id="rId20"/>
    <p:sldId id="273" r:id="rId21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범수 최" initials="범최" lastIdx="1" clrIdx="0">
    <p:extLst>
      <p:ext uri="{19B8F6BF-5375-455C-9EA6-DF929625EA0E}">
        <p15:presenceInfo xmlns:p15="http://schemas.microsoft.com/office/powerpoint/2012/main" userId="c857a9dc3cff5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AD0D1"/>
    <a:srgbClr val="4F6A81"/>
    <a:srgbClr val="23CFBF"/>
    <a:srgbClr val="F5AA00"/>
    <a:srgbClr val="F62291"/>
    <a:srgbClr val="FFCC00"/>
    <a:srgbClr val="FEEA2B"/>
    <a:srgbClr val="FF9933"/>
    <a:srgbClr val="D8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3" autoAdjust="0"/>
    <p:restoredTop sz="79699" autoAdjust="0"/>
  </p:normalViewPr>
  <p:slideViewPr>
    <p:cSldViewPr>
      <p:cViewPr varScale="1">
        <p:scale>
          <a:sx n="68" d="100"/>
          <a:sy n="68" d="100"/>
        </p:scale>
        <p:origin x="1718" y="6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캡스톤디자인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인근주민팀의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최범수입니다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남자 셋이 만드는 화장품 서비스인 뷰티 폴미라는 주제로 개발을 진행하고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3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뽑아서 콘솔에 출력한 모습입니다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디비에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저장된 화장품명과 대조를 하여 입력만 하면 되는 상태입니다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글로우픽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디비에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저장하는 것이 완료되면 진행할 계획입니다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69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수집 마지막으로 뷰티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유투버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유투브 영상의 제목</a:t>
            </a:r>
            <a:r>
              <a:rPr lang="en-US" altLang="ko-KR" dirty="0"/>
              <a:t>, </a:t>
            </a:r>
            <a:r>
              <a:rPr lang="ko-KR" altLang="en-US" dirty="0" err="1"/>
              <a:t>유투버</a:t>
            </a:r>
            <a:r>
              <a:rPr lang="ko-KR" altLang="en-US" dirty="0"/>
              <a:t> 등을 크롤링하고</a:t>
            </a:r>
            <a:r>
              <a:rPr lang="en-US" altLang="ko-KR" dirty="0"/>
              <a:t>, </a:t>
            </a:r>
            <a:r>
              <a:rPr lang="ko-KR" altLang="en-US" dirty="0"/>
              <a:t>영상에 대한 </a:t>
            </a:r>
            <a:r>
              <a:rPr lang="ko-KR" altLang="en-US" dirty="0" err="1"/>
              <a:t>디스크립션도</a:t>
            </a:r>
            <a:r>
              <a:rPr lang="ko-KR" altLang="en-US" dirty="0"/>
              <a:t> </a:t>
            </a:r>
            <a:r>
              <a:rPr lang="ko-KR" altLang="en-US" dirty="0" err="1"/>
              <a:t>크롤링을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지난 발표에서는 </a:t>
            </a:r>
            <a:r>
              <a:rPr lang="ko-KR" altLang="en-US" dirty="0" err="1"/>
              <a:t>디스크립션이</a:t>
            </a:r>
            <a:r>
              <a:rPr lang="ko-KR" altLang="en-US" dirty="0"/>
              <a:t> 한 줄로 쭉 출력되는 어려움이 있었는데</a:t>
            </a:r>
            <a:r>
              <a:rPr lang="en-US" altLang="ko-KR" dirty="0"/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화장품 단위로 끊어내는 작업을 진행했습니다</a:t>
            </a:r>
            <a:r>
              <a:rPr lang="en-US" altLang="ko-KR" dirty="0"/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유투버</a:t>
            </a:r>
            <a:r>
              <a:rPr lang="ko-KR" altLang="en-US" dirty="0"/>
              <a:t> 마다 </a:t>
            </a:r>
            <a:r>
              <a:rPr lang="ko-KR" altLang="en-US" dirty="0" err="1"/>
              <a:t>디스크립션을</a:t>
            </a:r>
            <a:r>
              <a:rPr lang="ko-KR" altLang="en-US" dirty="0"/>
              <a:t> 작성하는 방식이 달라서 포니</a:t>
            </a:r>
            <a:r>
              <a:rPr lang="en-US" altLang="ko-KR" dirty="0"/>
              <a:t>, </a:t>
            </a:r>
            <a:r>
              <a:rPr lang="ko-KR" altLang="en-US" dirty="0" err="1"/>
              <a:t>씬님</a:t>
            </a:r>
            <a:r>
              <a:rPr lang="ko-KR" altLang="en-US" dirty="0"/>
              <a:t> 두 </a:t>
            </a:r>
            <a:r>
              <a:rPr lang="ko-KR" altLang="en-US" dirty="0" err="1"/>
              <a:t>유투버에</a:t>
            </a:r>
            <a:r>
              <a:rPr lang="ko-KR" altLang="en-US" dirty="0"/>
              <a:t> 대해서만 </a:t>
            </a:r>
            <a:r>
              <a:rPr lang="ko-KR" altLang="en-US" dirty="0" err="1"/>
              <a:t>크롤링이</a:t>
            </a:r>
            <a:r>
              <a:rPr lang="ko-KR" altLang="en-US" dirty="0"/>
              <a:t> 진행되었습니다</a:t>
            </a:r>
            <a:r>
              <a:rPr lang="en-US" altLang="ko-KR" dirty="0"/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(csv</a:t>
            </a:r>
            <a:r>
              <a:rPr lang="ko-KR" altLang="en-US" dirty="0"/>
              <a:t> 파일 보여줌</a:t>
            </a:r>
            <a:r>
              <a:rPr lang="en-US" altLang="ko-KR" dirty="0"/>
              <a:t>)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화장품 단위로 끊은 데이터를 </a:t>
            </a:r>
            <a:r>
              <a:rPr lang="ko-KR" altLang="en-US" dirty="0" err="1"/>
              <a:t>디비에</a:t>
            </a:r>
            <a:r>
              <a:rPr lang="ko-KR" altLang="en-US" dirty="0"/>
              <a:t> 저장된 화장품들과 대조하여 </a:t>
            </a:r>
            <a:r>
              <a:rPr lang="ko-KR" altLang="en-US" dirty="0" err="1"/>
              <a:t>디비에</a:t>
            </a:r>
            <a:r>
              <a:rPr lang="ko-KR" altLang="en-US" dirty="0"/>
              <a:t> 입력하는 과정을 다음주차까지 진행할 예정입니다</a:t>
            </a:r>
            <a:r>
              <a:rPr lang="en-US" altLang="ko-KR" dirty="0"/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352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유투브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유투버마다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제공하는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디스크립션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형식이 달라서 그 과정이 쉽지 않았습니다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보시는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디스크립션은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저희의 다음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대상인 이사배의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디스크립션입니다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보이는 것과 같이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‘#’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이용해 하나의 화장품을 구분하고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이사배는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또 이용하여 색상이나 호수를 나타내고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화장품을 구분하는 것이 어렵습니다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계획은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대쉬와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대쉬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사이를 하나의 화장품으로 인식하고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맨뒤에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삭제하는 방식으로 진행할 예정입니다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3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저희가 여태까지 만든 애플리케이션입니다</a:t>
            </a:r>
            <a:r>
              <a:rPr lang="en-US" altLang="ko-KR" dirty="0"/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장고와 뷰를 기반으로 만들고 있고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메인페이지</a:t>
            </a:r>
            <a:r>
              <a:rPr lang="en-US" altLang="ko-KR" dirty="0"/>
              <a:t>,</a:t>
            </a:r>
            <a:r>
              <a:rPr lang="ko-KR" altLang="en-US" dirty="0"/>
              <a:t> 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프로필 페이지를 완성한 상태입니다</a:t>
            </a:r>
            <a:r>
              <a:rPr lang="en-US" altLang="ko-KR" dirty="0"/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웹 보여줌</a:t>
            </a:r>
            <a:r>
              <a:rPr lang="en-US" altLang="ko-KR" dirty="0"/>
              <a:t>)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77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전체 일정 중 </a:t>
            </a:r>
            <a:r>
              <a:rPr lang="ko-KR" altLang="en-US" dirty="0" err="1"/>
              <a:t>프론트엔드일정입니다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저와 김정빈 학우가 프론트를 맡아서 진행할 예정이고</a:t>
            </a:r>
            <a:r>
              <a:rPr lang="en-US" altLang="ko-KR" dirty="0"/>
              <a:t>, </a:t>
            </a:r>
            <a:r>
              <a:rPr lang="ko-KR" altLang="en-US" dirty="0"/>
              <a:t>김정빈 학우는 주로 </a:t>
            </a:r>
            <a:r>
              <a:rPr lang="en-US" altLang="ko-KR" dirty="0"/>
              <a:t>SNS</a:t>
            </a:r>
            <a:r>
              <a:rPr lang="ko-KR" altLang="en-US" dirty="0"/>
              <a:t>기능을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화장품 데이터를 넣기 시작했기 때문에 본격적으로 기능 구현에 돌입할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5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ko-KR" altLang="en-US" dirty="0" err="1"/>
              <a:t>개발일정입니다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백엔드는</a:t>
            </a:r>
            <a:r>
              <a:rPr lang="ko-KR" altLang="en-US" dirty="0"/>
              <a:t> 김정빈 학우와 </a:t>
            </a:r>
            <a:r>
              <a:rPr lang="ko-KR" altLang="en-US" dirty="0" err="1"/>
              <a:t>유인근</a:t>
            </a:r>
            <a:r>
              <a:rPr lang="ko-KR" altLang="en-US" dirty="0"/>
              <a:t> 학우가 맡았고</a:t>
            </a:r>
            <a:r>
              <a:rPr lang="en-US" altLang="ko-KR" dirty="0"/>
              <a:t>, </a:t>
            </a:r>
            <a:r>
              <a:rPr lang="ko-KR" altLang="en-US" dirty="0"/>
              <a:t>화장품 관련 기능 구현 후 </a:t>
            </a:r>
            <a:r>
              <a:rPr lang="en-US" altLang="ko-KR" dirty="0"/>
              <a:t>SNS </a:t>
            </a:r>
            <a:r>
              <a:rPr lang="ko-KR" altLang="en-US" dirty="0"/>
              <a:t>기능 구현이 예정되어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17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데이터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수집일정입니다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말씀드린 것처럼 어느정도 데이터 수집이 진행되었고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1~2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주간 데이터를 추가로 수집하고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정제 및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디비에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저장하는 작업이 예정되어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55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개별일정에 대해 간략히 보여드리고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김정빈 학우는 프론트와 </a:t>
            </a:r>
            <a:r>
              <a:rPr lang="ko-KR" altLang="en-US" dirty="0" err="1"/>
              <a:t>백엔드에서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기능을 주로 맡고</a:t>
            </a:r>
            <a:r>
              <a:rPr lang="en-US" altLang="ko-KR" dirty="0"/>
              <a:t>, </a:t>
            </a:r>
            <a:r>
              <a:rPr lang="ko-KR" altLang="en-US" dirty="0"/>
              <a:t>데이터 수집을 총괄하고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72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유인근</a:t>
            </a:r>
            <a:r>
              <a:rPr lang="ko-KR" altLang="en-US" dirty="0"/>
              <a:t> 학우는 장고를 이용해 </a:t>
            </a:r>
            <a:r>
              <a:rPr lang="ko-KR" altLang="en-US" dirty="0" err="1"/>
              <a:t>백엔드를</a:t>
            </a:r>
            <a:r>
              <a:rPr lang="ko-KR" altLang="en-US" dirty="0"/>
              <a:t> 담당하고 있고</a:t>
            </a:r>
            <a:r>
              <a:rPr lang="en-US" altLang="ko-KR" dirty="0"/>
              <a:t>, </a:t>
            </a:r>
            <a:r>
              <a:rPr lang="ko-KR" altLang="en-US" dirty="0"/>
              <a:t>화장품 </a:t>
            </a:r>
            <a:r>
              <a:rPr lang="en-US" altLang="ko-KR" dirty="0"/>
              <a:t>RGB</a:t>
            </a:r>
            <a:r>
              <a:rPr lang="ko-KR" altLang="en-US" dirty="0"/>
              <a:t>값 </a:t>
            </a:r>
            <a:r>
              <a:rPr lang="ko-KR" altLang="en-US" dirty="0" err="1"/>
              <a:t>크롤링을</a:t>
            </a:r>
            <a:r>
              <a:rPr lang="ko-KR" altLang="en-US" dirty="0"/>
              <a:t> 담당하고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11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저는 뷰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ko-KR" altLang="en-US" dirty="0"/>
              <a:t>를 이용해 </a:t>
            </a:r>
            <a:r>
              <a:rPr lang="ko-KR" altLang="en-US" dirty="0" err="1"/>
              <a:t>프론트엔드를</a:t>
            </a:r>
            <a:r>
              <a:rPr lang="ko-KR" altLang="en-US" dirty="0"/>
              <a:t> 담당하고 있고 더불어 유투브 </a:t>
            </a:r>
            <a:r>
              <a:rPr lang="ko-KR" altLang="en-US" dirty="0" err="1"/>
              <a:t>크롤링을</a:t>
            </a:r>
            <a:r>
              <a:rPr lang="ko-KR" altLang="en-US" dirty="0"/>
              <a:t>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37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발표는 아이템 요약과 현재까지의 진행 상황을 알려드리고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앞으로의 개발 일정에 대해 말씀드리겠습니다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68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질문 있으신 분은 질문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4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주제에 대해 간략히 소개하고 넘어가겠습니다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저의 아이템은 사용자의 화장품을 등록하여 유통기한을 관리하고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화장품들로 메이크업 영상을 추천해주는 서비스입니다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사용자들이 메이크업에 대한 후기를 올리고 서로 볼 수 있는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 포함하고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2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저희팀님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멘토님과의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소통을 매주 저희의 진행 상황을 공식적인 메일로 드리고 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디테일한 사항은 카카오톡을 활용하고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매주 멘토님과 식사를 하면서 저희 아이템과 그 외 추가적인 부분에 조언을 주십니다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주차 멘토님의 주요 피드백은 저희 샤브샤브 먹으면서 이제 본격적으로 유저 인터페이스 구현에 들어간 만큼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유저가 사용하기에 편하게 개발하여야 한다고 강조하셨습니다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7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중간데모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이전까지의 일정입니다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현재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메인페이지와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로그인 및 회원가입 기능 그리고 프로필 페이지까지 완료하였고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모델링도 마친 상태입니다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진행중인 작업은 유투브와 화장품 사이트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어느정도 데이터를 뽑아낸 상태이며 앞으로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1~2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주에 걸쳐 더 진행할 계획입니다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0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중간데모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이전까지의 일정입니다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현재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메인페이지와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로그인 및 회원가입 기능 그리고 프로필 페이지까지 완료하였고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모델링도 마친 상태입니다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진행중인 작업은 유투브와 화장품 사이트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어느정도 데이터를 뽑아낸 상태이며 앞으로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1~2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주에 걸쳐 더 진행할 계획입니다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4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중간데모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이전까지의 일정입니다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현재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메인페이지와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로그인 및 회원가입 기능 그리고 프로필 페이지까지 완료하였고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모델링도 마친 상태입니다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진행중인 작업은 유투브와 화장품 사이트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어느정도 데이터를 뽑아낸 상태이며 앞으로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1~2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주에 걸쳐 더 진행할 계획입니다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41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 데이터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수집과정입니다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글로우픽이라는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화장품 종합 사이트에서 화장품정보를 크롤링해옵니다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제외한 화장품의 전반적인 정보를 수집하고 이를 먼저 데이터베이스에 입력할 예정입니다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저희의 진행상황은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셀레늄을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데이터를 수집하였고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파일로 저장하였습니다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(csv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보여줌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저장된 파일의 일부를 데이터베이스에 테스트용으로 넣은 상태입니다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 보여주기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6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다음으로는 화장품의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가져오기 위해 화장품 브랜드 홈페이지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에스티로더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바비브라운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브랜드에 대해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공식 색상을 제공해주는 브랜드들도 선정을 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73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54" indent="0">
              <a:buNone/>
              <a:defRPr sz="3200"/>
            </a:lvl2pPr>
            <a:lvl3pPr marL="1031509" indent="0">
              <a:buNone/>
              <a:defRPr sz="2700"/>
            </a:lvl3pPr>
            <a:lvl4pPr marL="1547263" indent="0">
              <a:buNone/>
              <a:defRPr sz="2300"/>
            </a:lvl4pPr>
            <a:lvl5pPr marL="2063017" indent="0">
              <a:buNone/>
              <a:defRPr sz="2300"/>
            </a:lvl5pPr>
            <a:lvl6pPr marL="2578772" indent="0">
              <a:buNone/>
              <a:defRPr sz="2300"/>
            </a:lvl6pPr>
            <a:lvl7pPr marL="3094526" indent="0">
              <a:buNone/>
              <a:defRPr sz="2300"/>
            </a:lvl7pPr>
            <a:lvl8pPr marL="3610281" indent="0">
              <a:buNone/>
              <a:defRPr sz="2300"/>
            </a:lvl8pPr>
            <a:lvl9pPr marL="4126035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20000"/>
              <a:lumOff val="80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3151" tIns="51576" rIns="103151" bIns="51576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3151" tIns="51576" rIns="103151" bIns="51576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1"/>
            <a:ext cx="254254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r">
              <a:defRPr sz="14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31509" rtl="0" eaLnBrk="1" latinLnBrk="1" hangingPunct="1">
        <a:spcBef>
          <a:spcPct val="0"/>
        </a:spcBef>
        <a:buNone/>
        <a:defRPr sz="5000" kern="1200" spc="-169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j-cs"/>
        </a:defRPr>
      </a:lvl1pPr>
    </p:titleStyle>
    <p:bodyStyle>
      <a:lvl1pPr marL="386816" indent="-386816" algn="l" defTabSz="1031509" rtl="0" eaLnBrk="1" latinLnBrk="1" hangingPunct="1">
        <a:spcBef>
          <a:spcPct val="20000"/>
        </a:spcBef>
        <a:buFont typeface="Arial" pitchFamily="34" charset="0"/>
        <a:buChar char="•"/>
        <a:defRPr sz="36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1pPr>
      <a:lvl2pPr marL="838100" indent="-322346" algn="l" defTabSz="1031509" rtl="0" eaLnBrk="1" latinLnBrk="1" hangingPunct="1">
        <a:spcBef>
          <a:spcPct val="20000"/>
        </a:spcBef>
        <a:buFont typeface="Arial" pitchFamily="34" charset="0"/>
        <a:buChar char="–"/>
        <a:defRPr sz="32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2pPr>
      <a:lvl3pPr marL="1289386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7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3pPr>
      <a:lvl4pPr marL="1805140" indent="-257877" algn="l" defTabSz="1031509" rtl="0" eaLnBrk="1" latinLnBrk="1" hangingPunct="1">
        <a:spcBef>
          <a:spcPct val="20000"/>
        </a:spcBef>
        <a:buFont typeface="Arial" pitchFamily="34" charset="0"/>
        <a:buChar char="–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4pPr>
      <a:lvl5pPr marL="2320895" indent="-257877" algn="l" defTabSz="1031509" rtl="0" eaLnBrk="1" latinLnBrk="1" hangingPunct="1">
        <a:spcBef>
          <a:spcPct val="20000"/>
        </a:spcBef>
        <a:buFont typeface="Arial" pitchFamily="34" charset="0"/>
        <a:buChar char="»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5pPr>
      <a:lvl6pPr marL="2836649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403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158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3912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754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509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263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017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8772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526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281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035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://bfm-test.2tkqxpj42m.us-west-2.elasticbeanstalk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.xls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Excel_Worksheet1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2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6477" y="2119789"/>
            <a:ext cx="277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6477" y="2682786"/>
            <a:ext cx="2773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Beauty For Me</a:t>
            </a:r>
            <a:endParaRPr lang="ko-KR" altLang="en-US" sz="5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4B23-D5BD-4E4E-9F3C-5030C9F9DBD1}"/>
              </a:ext>
            </a:extLst>
          </p:cNvPr>
          <p:cNvSpPr txBox="1"/>
          <p:nvPr/>
        </p:nvSpPr>
        <p:spPr>
          <a:xfrm>
            <a:off x="3566477" y="5003884"/>
            <a:ext cx="27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김정빈 </a:t>
            </a:r>
            <a:r>
              <a:rPr lang="ko-KR" altLang="en-US" sz="1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최범수</a:t>
            </a:r>
          </a:p>
        </p:txBody>
      </p:sp>
    </p:spTree>
    <p:extLst>
      <p:ext uri="{BB962C8B-B14F-4D97-AF65-F5344CB8AC3E}">
        <p14:creationId xmlns:p14="http://schemas.microsoft.com/office/powerpoint/2010/main" val="18593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각 브랜드별 데이터 수집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46DB0-ADFA-4C2B-9BC3-A1E2B1E9AB2F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진행 상황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2C3E2-1228-47C0-B447-A7853F78942F}"/>
              </a:ext>
            </a:extLst>
          </p:cNvPr>
          <p:cNvSpPr txBox="1"/>
          <p:nvPr/>
        </p:nvSpPr>
        <p:spPr>
          <a:xfrm>
            <a:off x="2278981" y="5967304"/>
            <a:ext cx="498799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나스</a:t>
            </a: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에스티로더</a:t>
            </a: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바비브라운</a:t>
            </a:r>
            <a:endParaRPr lang="en-US" altLang="ko-KR" sz="16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8B6E7-8286-4A55-BDA5-14A1539A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79" y="1340768"/>
            <a:ext cx="1649911" cy="46635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83FC25-DAE9-4B0E-AE20-D795A94A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14" y="1340768"/>
            <a:ext cx="3449609" cy="46635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A7110D-7027-4A09-8329-7FD41AD83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385" y="1330864"/>
            <a:ext cx="3600400" cy="46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4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 </a:t>
            </a: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유투버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수집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46DB0-ADFA-4C2B-9BC3-A1E2B1E9AB2F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진행 상황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22986-FBB0-4DA9-B1B9-9147169B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0" y="1714830"/>
            <a:ext cx="9906000" cy="41653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993169-528B-4908-A2EE-2BD67DC31D03}"/>
              </a:ext>
            </a:extLst>
          </p:cNvPr>
          <p:cNvSpPr/>
          <p:nvPr/>
        </p:nvSpPr>
        <p:spPr>
          <a:xfrm>
            <a:off x="6249144" y="3429000"/>
            <a:ext cx="1368152" cy="22322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2C3E2-1228-47C0-B447-A7853F78942F}"/>
              </a:ext>
            </a:extLst>
          </p:cNvPr>
          <p:cNvSpPr txBox="1"/>
          <p:nvPr/>
        </p:nvSpPr>
        <p:spPr>
          <a:xfrm>
            <a:off x="2278981" y="5967304"/>
            <a:ext cx="498799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씬님</a:t>
            </a: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포니</a:t>
            </a:r>
            <a:endParaRPr lang="en-US" altLang="ko-KR" sz="16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6AF682-4762-4BB0-9C15-56B9DB16D695}"/>
              </a:ext>
            </a:extLst>
          </p:cNvPr>
          <p:cNvSpPr/>
          <p:nvPr/>
        </p:nvSpPr>
        <p:spPr>
          <a:xfrm>
            <a:off x="8121352" y="3645024"/>
            <a:ext cx="1584176" cy="9575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 </a:t>
            </a: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유투버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수집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46DB0-ADFA-4C2B-9BC3-A1E2B1E9AB2F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진행 상황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FE68C7-CF5D-49AB-A961-32DBF9D19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50"/>
          <a:stretch/>
        </p:blipFill>
        <p:spPr>
          <a:xfrm>
            <a:off x="623817" y="2132856"/>
            <a:ext cx="4740620" cy="37616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ADD29D-D87E-4952-84B0-19626D98FB6A}"/>
              </a:ext>
            </a:extLst>
          </p:cNvPr>
          <p:cNvSpPr txBox="1"/>
          <p:nvPr/>
        </p:nvSpPr>
        <p:spPr>
          <a:xfrm>
            <a:off x="654601" y="1496575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이사배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Description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7D22203-455F-4D20-A6F5-BE1DA5CF46EE}"/>
              </a:ext>
            </a:extLst>
          </p:cNvPr>
          <p:cNvSpPr/>
          <p:nvPr/>
        </p:nvSpPr>
        <p:spPr>
          <a:xfrm>
            <a:off x="560512" y="2132856"/>
            <a:ext cx="368743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7766400-FE4D-4F26-B521-5AB6FE39F630}"/>
              </a:ext>
            </a:extLst>
          </p:cNvPr>
          <p:cNvSpPr/>
          <p:nvPr/>
        </p:nvSpPr>
        <p:spPr>
          <a:xfrm>
            <a:off x="3224808" y="2780928"/>
            <a:ext cx="368743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D514C-CA4F-46DF-96DC-9CDD0E503BB7}"/>
              </a:ext>
            </a:extLst>
          </p:cNvPr>
          <p:cNvSpPr/>
          <p:nvPr/>
        </p:nvSpPr>
        <p:spPr>
          <a:xfrm>
            <a:off x="623817" y="3789040"/>
            <a:ext cx="224727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72EFB0-6386-4113-B1A1-48EB2346B107}"/>
              </a:ext>
            </a:extLst>
          </p:cNvPr>
          <p:cNvSpPr/>
          <p:nvPr/>
        </p:nvSpPr>
        <p:spPr>
          <a:xfrm>
            <a:off x="605659" y="4891099"/>
            <a:ext cx="224727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1D81FB-385E-4C3B-AE39-99AA15841054}"/>
              </a:ext>
            </a:extLst>
          </p:cNvPr>
          <p:cNvCxnSpPr/>
          <p:nvPr/>
        </p:nvCxnSpPr>
        <p:spPr>
          <a:xfrm>
            <a:off x="736180" y="4725144"/>
            <a:ext cx="832444" cy="7200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A02B66-B045-4A6B-9FF6-23F50C2CAB2F}"/>
              </a:ext>
            </a:extLst>
          </p:cNvPr>
          <p:cNvSpPr txBox="1"/>
          <p:nvPr/>
        </p:nvSpPr>
        <p:spPr>
          <a:xfrm>
            <a:off x="5735728" y="2380818"/>
            <a:ext cx="2523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‘#’ </a:t>
            </a:r>
            <a:r>
              <a:rPr lang="ko-KR" altLang="en-US" dirty="0">
                <a:solidFill>
                  <a:schemeClr val="tx2"/>
                </a:solidFill>
              </a:rPr>
              <a:t>으로 구분 불가능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5209AF-E0AF-49A1-B9A2-EA3D9A219406}"/>
              </a:ext>
            </a:extLst>
          </p:cNvPr>
          <p:cNvSpPr txBox="1"/>
          <p:nvPr/>
        </p:nvSpPr>
        <p:spPr>
          <a:xfrm>
            <a:off x="5735728" y="3895148"/>
            <a:ext cx="3113353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</a:rPr>
              <a:t>‘-’ </a:t>
            </a:r>
            <a:r>
              <a:rPr lang="ko-KR" altLang="en-US" dirty="0">
                <a:solidFill>
                  <a:schemeClr val="tx2"/>
                </a:solidFill>
              </a:rPr>
              <a:t>으로 구분 후 </a:t>
            </a:r>
            <a:endParaRPr lang="en-US" altLang="ko-KR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</a:rPr>
              <a:t>맨 뒤 </a:t>
            </a:r>
            <a:r>
              <a:rPr lang="en-US" altLang="ko-KR" dirty="0">
                <a:solidFill>
                  <a:schemeClr val="tx2"/>
                </a:solidFill>
              </a:rPr>
              <a:t>“#” </a:t>
            </a:r>
            <a:r>
              <a:rPr lang="ko-KR" altLang="en-US" dirty="0">
                <a:solidFill>
                  <a:schemeClr val="tx2"/>
                </a:solidFill>
              </a:rPr>
              <a:t>삭제</a:t>
            </a:r>
            <a:endParaRPr lang="en-US" altLang="ko-KR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</a:rPr>
              <a:t>앞쪽 “</a:t>
            </a:r>
            <a:r>
              <a:rPr lang="en-US" altLang="ko-KR" dirty="0">
                <a:solidFill>
                  <a:schemeClr val="tx2"/>
                </a:solidFill>
              </a:rPr>
              <a:t>#”</a:t>
            </a:r>
            <a:r>
              <a:rPr lang="ko-KR" altLang="en-US" dirty="0">
                <a:solidFill>
                  <a:schemeClr val="tx2"/>
                </a:solidFill>
              </a:rPr>
              <a:t>은 옵션으로 인식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FD025B-4214-40C2-AA26-1AD4FAC5E18A}"/>
              </a:ext>
            </a:extLst>
          </p:cNvPr>
          <p:cNvSpPr/>
          <p:nvPr/>
        </p:nvSpPr>
        <p:spPr>
          <a:xfrm>
            <a:off x="654601" y="2204864"/>
            <a:ext cx="4658439" cy="11740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18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4" grpId="0" animBg="1"/>
      <p:bldP spid="15" grpId="0" animBg="1"/>
      <p:bldP spid="19" grpId="0"/>
      <p:bldP spid="20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웹 애플리케이션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46DB0-ADFA-4C2B-9BC3-A1E2B1E9AB2F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진행 상황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484B74-7AD7-4585-B9B0-60D008B5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01" y="1412776"/>
            <a:ext cx="3839159" cy="19855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200A6B-9F2B-414D-805D-823A3D4E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040" y="1412776"/>
            <a:ext cx="3839159" cy="19816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FDD3E7-5101-4F80-AB50-B4B2DAFF8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01" y="3645024"/>
            <a:ext cx="3857203" cy="198887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B5728-7A22-42A8-98A0-D550C8ABA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070" y="3645024"/>
            <a:ext cx="3857203" cy="199087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사각형: 둥근 모서리 6">
            <a:hlinkClick r:id="rId7"/>
            <a:extLst>
              <a:ext uri="{FF2B5EF4-FFF2-40B4-BE49-F238E27FC236}">
                <a16:creationId xmlns:a16="http://schemas.microsoft.com/office/drawing/2014/main" id="{5275FC38-B02D-439E-9DDD-3BC42CC102C2}"/>
              </a:ext>
            </a:extLst>
          </p:cNvPr>
          <p:cNvSpPr/>
          <p:nvPr/>
        </p:nvSpPr>
        <p:spPr>
          <a:xfrm>
            <a:off x="7113239" y="5805264"/>
            <a:ext cx="2061033" cy="498671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Application GO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713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074345B-55A5-4185-BBE1-474FAB5EF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707045"/>
              </p:ext>
            </p:extLst>
          </p:nvPr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EC408A0-F99D-483A-8DB6-374914F86916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57D2B51-4CDD-45B7-B681-8989728BB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744811"/>
              </p:ext>
            </p:extLst>
          </p:nvPr>
        </p:nvGraphicFramePr>
        <p:xfrm>
          <a:off x="7494324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04F590E-82F3-470F-A1BF-C1CF60B4D0B5}"/>
              </a:ext>
            </a:extLst>
          </p:cNvPr>
          <p:cNvSpPr txBox="1"/>
          <p:nvPr/>
        </p:nvSpPr>
        <p:spPr>
          <a:xfrm>
            <a:off x="8214404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58DAFE9-0727-4C88-BB57-073F5066F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27395"/>
              </p:ext>
            </p:extLst>
          </p:nvPr>
        </p:nvGraphicFramePr>
        <p:xfrm>
          <a:off x="495299" y="2366516"/>
          <a:ext cx="8915402" cy="3700515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155225625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3488563820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2756162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05987508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511550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7788213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660791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200506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8927396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701137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7023842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128208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4095288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9721489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4176776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68697808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5398700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47066448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80298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69332"/>
                  </a:ext>
                </a:extLst>
              </a:tr>
              <a:tr h="284655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7178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3135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8929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 및 관리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893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조회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2934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및 상세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5227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조합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9066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0221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애플리케이션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3116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7028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20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2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074345B-55A5-4185-BBE1-474FAB5EFF88}"/>
              </a:ext>
            </a:extLst>
          </p:cNvPr>
          <p:cNvGraphicFramePr>
            <a:graphicFrameLocks noGrp="1"/>
          </p:cNvGraphicFramePr>
          <p:nvPr/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EC408A0-F99D-483A-8DB6-374914F86916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ECEAF5-D328-4A4D-9706-19ABEDA09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354270"/>
              </p:ext>
            </p:extLst>
          </p:nvPr>
        </p:nvGraphicFramePr>
        <p:xfrm>
          <a:off x="495299" y="2508843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631965096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814087864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9763079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0079392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070262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1733676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1239224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341335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9075200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361325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67095717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1701145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265789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79408510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16102599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1147970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6187859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71976036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311497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645152"/>
                  </a:ext>
                </a:extLst>
              </a:tr>
              <a:tr h="28465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8942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4694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3949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화장품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808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319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조회수 자동 갱신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31246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63595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01152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추가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0741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83893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42981F0-8D50-427D-A201-20FB96C21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539336"/>
              </p:ext>
            </p:extLst>
          </p:nvPr>
        </p:nvGraphicFramePr>
        <p:xfrm>
          <a:off x="7545288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F269360-01B1-4971-A39B-823153D3446D}"/>
              </a:ext>
            </a:extLst>
          </p:cNvPr>
          <p:cNvSpPr txBox="1"/>
          <p:nvPr/>
        </p:nvSpPr>
        <p:spPr>
          <a:xfrm>
            <a:off x="8265368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46DB0-ADFA-4C2B-9BC3-A1E2B1E9AB2F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진행 상황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64641"/>
              </p:ext>
            </p:extLst>
          </p:nvPr>
        </p:nvGraphicFramePr>
        <p:xfrm>
          <a:off x="3008784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3728864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D1DEBA0-EEC1-4FB9-9E73-EFE27EEE9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26481"/>
              </p:ext>
            </p:extLst>
          </p:nvPr>
        </p:nvGraphicFramePr>
        <p:xfrm>
          <a:off x="495299" y="2501931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861897604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878841748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164444331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13118842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60088671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561090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832816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9218948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0273439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2236062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6511228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949644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989554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25175350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57127151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8127002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9168444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73329295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7316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50553"/>
                  </a:ext>
                </a:extLst>
              </a:tr>
              <a:tr h="28465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94587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뷰티 유투브 동영상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유투버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제목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893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3507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글로우픽 화장품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92913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8381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RGB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나스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6539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에스티로더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50189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바비브라운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672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16934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정제 및 저장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4375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E1537ED-4D8A-42DB-A2C2-545E20A05116}"/>
              </a:ext>
            </a:extLst>
          </p:cNvPr>
          <p:cNvGraphicFramePr>
            <a:graphicFrameLocks noGrp="1"/>
          </p:cNvGraphicFramePr>
          <p:nvPr/>
        </p:nvGraphicFramePr>
        <p:xfrm>
          <a:off x="5295037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A4DD625-516B-4781-AA5A-7608D1488DA3}"/>
              </a:ext>
            </a:extLst>
          </p:cNvPr>
          <p:cNvSpPr txBox="1"/>
          <p:nvPr/>
        </p:nvSpPr>
        <p:spPr>
          <a:xfrm>
            <a:off x="6015117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85F5F35-2912-43DC-AD57-2C6B3422C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47102"/>
              </p:ext>
            </p:extLst>
          </p:nvPr>
        </p:nvGraphicFramePr>
        <p:xfrm>
          <a:off x="7545288" y="1371021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3FB504-D6F8-480F-AC5E-98F3709A3CBE}"/>
              </a:ext>
            </a:extLst>
          </p:cNvPr>
          <p:cNvSpPr txBox="1"/>
          <p:nvPr/>
        </p:nvSpPr>
        <p:spPr>
          <a:xfrm>
            <a:off x="8265368" y="14884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2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4358177-7C3A-4EDD-BFF1-D15F66C04B1C}"/>
              </a:ext>
            </a:extLst>
          </p:cNvPr>
          <p:cNvGraphicFramePr>
            <a:graphicFrameLocks noGrp="1"/>
          </p:cNvGraphicFramePr>
          <p:nvPr/>
        </p:nvGraphicFramePr>
        <p:xfrm>
          <a:off x="6249144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C8BC5F-5031-4FBC-B750-BBAF00F1A303}"/>
              </a:ext>
            </a:extLst>
          </p:cNvPr>
          <p:cNvSpPr txBox="1"/>
          <p:nvPr/>
        </p:nvSpPr>
        <p:spPr>
          <a:xfrm>
            <a:off x="6969224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6DA968-DC51-40C4-9F16-0A8A65A49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63298"/>
              </p:ext>
            </p:extLst>
          </p:nvPr>
        </p:nvGraphicFramePr>
        <p:xfrm>
          <a:off x="560512" y="1916832"/>
          <a:ext cx="8915402" cy="398517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36211801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794283669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317741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331112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4332115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6202275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5381956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713874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36524682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6390659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0864157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33989558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9413697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6412659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8259754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1365809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732270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33419282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0997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75237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조회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26906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및 상세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114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16775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95143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 화장품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6903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추천 기능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1353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추가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09508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시스템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62645"/>
                  </a:ext>
                </a:extLst>
              </a:tr>
              <a:tr h="28465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6049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글로우픽 화장품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34701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60411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정제 및 저장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93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8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C6417D-FFC1-4B67-9FB1-7FD26AE45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36157"/>
              </p:ext>
            </p:extLst>
          </p:nvPr>
        </p:nvGraphicFramePr>
        <p:xfrm>
          <a:off x="495299" y="1915914"/>
          <a:ext cx="8915402" cy="3700515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326130043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2084031296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387863725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422356905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2925102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6926749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85091001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62378584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42574160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2025436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4444816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67745877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53344683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71878371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262270231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48124255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0579927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773666438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559563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726158"/>
                  </a:ext>
                </a:extLst>
              </a:tr>
              <a:tr h="28465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42167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21697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검색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156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조회수 자동 갱신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8785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2505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CRUD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98425"/>
                  </a:ext>
                </a:extLst>
              </a:tr>
              <a:tr h="28465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58830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RGB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나스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9426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에스티로더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503508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바비브라운 공식 홈페이지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792114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7428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AB7E832-9D61-4E7F-8929-F3D443ABC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240"/>
              </p:ext>
            </p:extLst>
          </p:nvPr>
        </p:nvGraphicFramePr>
        <p:xfrm>
          <a:off x="6249144" y="473244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4163F48-9132-42E5-BE01-DF207BBD7538}"/>
              </a:ext>
            </a:extLst>
          </p:cNvPr>
          <p:cNvSpPr txBox="1"/>
          <p:nvPr/>
        </p:nvSpPr>
        <p:spPr>
          <a:xfrm>
            <a:off x="6969224" y="5906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08DF2C9-ED0D-4033-BAFA-61787A98D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29740"/>
              </p:ext>
            </p:extLst>
          </p:nvPr>
        </p:nvGraphicFramePr>
        <p:xfrm>
          <a:off x="6249144" y="47667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CD55AA-4782-483F-8FB3-5AA244629543}"/>
              </a:ext>
            </a:extLst>
          </p:cNvPr>
          <p:cNvSpPr txBox="1"/>
          <p:nvPr/>
        </p:nvSpPr>
        <p:spPr>
          <a:xfrm>
            <a:off x="6969224" y="59411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33D7216-9CF6-46DB-99C7-10D71239E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555188"/>
              </p:ext>
            </p:extLst>
          </p:nvPr>
        </p:nvGraphicFramePr>
        <p:xfrm>
          <a:off x="495299" y="2132856"/>
          <a:ext cx="8915402" cy="3415860"/>
        </p:xfrm>
        <a:graphic>
          <a:graphicData uri="http://schemas.openxmlformats.org/drawingml/2006/table">
            <a:tbl>
              <a:tblPr/>
              <a:tblGrid>
                <a:gridCol w="763687">
                  <a:extLst>
                    <a:ext uri="{9D8B030D-6E8A-4147-A177-3AD203B41FA5}">
                      <a16:colId xmlns:a16="http://schemas.microsoft.com/office/drawing/2014/main" val="656632581"/>
                    </a:ext>
                  </a:extLst>
                </a:gridCol>
                <a:gridCol w="1535954">
                  <a:extLst>
                    <a:ext uri="{9D8B030D-6E8A-4147-A177-3AD203B41FA5}">
                      <a16:colId xmlns:a16="http://schemas.microsoft.com/office/drawing/2014/main" val="3486993013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179552622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97765483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548363438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34821453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5523690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01218400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837340852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8174167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688620814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207079366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134284689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07849773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626171405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1712744316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3278215607"/>
                    </a:ext>
                  </a:extLst>
                </a:gridCol>
                <a:gridCol w="283165">
                  <a:extLst>
                    <a:ext uri="{9D8B030D-6E8A-4147-A177-3AD203B41FA5}">
                      <a16:colId xmlns:a16="http://schemas.microsoft.com/office/drawing/2014/main" val="823607480"/>
                    </a:ext>
                  </a:extLst>
                </a:gridCol>
              </a:tblGrid>
              <a:tr h="28465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705866"/>
                  </a:ext>
                </a:extLst>
              </a:tr>
              <a:tr h="2846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914439"/>
                  </a:ext>
                </a:extLst>
              </a:tr>
              <a:tr h="28465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및 컴포넌트 구현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데모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레포트</a:t>
                      </a:r>
                    </a:p>
                  </a:txBody>
                  <a:tcPr marL="5693" marR="5693" marT="5693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32797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96286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조회 및 수정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67932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등록 및 관리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675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 조합 페이지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150381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애플리케이션 서버와 통신 연결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369259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42526"/>
                  </a:ext>
                </a:extLst>
              </a:tr>
              <a:tr h="28465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96253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뷰티 유투브 동영상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유투버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제목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등 크롤링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133055"/>
                  </a:ext>
                </a:extLst>
              </a:tr>
              <a:tr h="284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화장품명 정제 작업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693" marR="5693" marT="5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65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2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2600" y="1556792"/>
            <a:ext cx="27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636" y="2276872"/>
            <a:ext cx="4104456" cy="376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요약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1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멘토님 피드백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10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C756E9-DC42-4272-B4A0-A83B19EF95DA}"/>
              </a:ext>
            </a:extLst>
          </p:cNvPr>
          <p:cNvSpPr/>
          <p:nvPr/>
        </p:nvSpPr>
        <p:spPr>
          <a:xfrm>
            <a:off x="3728864" y="6381328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48106" y="3122584"/>
            <a:ext cx="277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6327B9-1C6D-4783-80FA-153B9EF54BDA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요약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E67508D-7172-4A1E-B689-FC61A2BB6562}"/>
              </a:ext>
            </a:extLst>
          </p:cNvPr>
          <p:cNvSpPr/>
          <p:nvPr/>
        </p:nvSpPr>
        <p:spPr>
          <a:xfrm>
            <a:off x="776536" y="1484786"/>
            <a:ext cx="4752000" cy="475252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E07F3-570A-4732-9E22-9223D9ED51F6}"/>
              </a:ext>
            </a:extLst>
          </p:cNvPr>
          <p:cNvSpPr txBox="1"/>
          <p:nvPr/>
        </p:nvSpPr>
        <p:spPr>
          <a:xfrm>
            <a:off x="2562550" y="1189295"/>
            <a:ext cx="11657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816388-7738-4533-9916-A6C90CECF84A}"/>
              </a:ext>
            </a:extLst>
          </p:cNvPr>
          <p:cNvSpPr/>
          <p:nvPr/>
        </p:nvSpPr>
        <p:spPr>
          <a:xfrm>
            <a:off x="5813287" y="1484786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등록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유통기한 관리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)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10" descr="arrow icon에 대한 이미지 검색결과">
            <a:extLst>
              <a:ext uri="{FF2B5EF4-FFF2-40B4-BE49-F238E27FC236}">
                <a16:creationId xmlns:a16="http://schemas.microsoft.com/office/drawing/2014/main" id="{C5A4AEEB-1C96-46A8-AAB9-1F954B2F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smetic icon에 대한 이미지 검색결과">
            <a:extLst>
              <a:ext uri="{FF2B5EF4-FFF2-40B4-BE49-F238E27FC236}">
                <a16:creationId xmlns:a16="http://schemas.microsoft.com/office/drawing/2014/main" id="{B74EB82F-4197-425A-98E4-BFBCDBD3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76" y="3068960"/>
            <a:ext cx="1524694" cy="15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eup icon에 대한 이미지 검색결과">
            <a:extLst>
              <a:ext uri="{FF2B5EF4-FFF2-40B4-BE49-F238E27FC236}">
                <a16:creationId xmlns:a16="http://schemas.microsoft.com/office/drawing/2014/main" id="{6DA93154-0D99-476B-BC2E-91889AE6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67" y="3089917"/>
            <a:ext cx="1585093" cy="15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F1EFD-973B-4B92-B665-AAC7AA5CFC55}"/>
              </a:ext>
            </a:extLst>
          </p:cNvPr>
          <p:cNvSpPr/>
          <p:nvPr/>
        </p:nvSpPr>
        <p:spPr>
          <a:xfrm>
            <a:off x="5813287" y="2606389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유투브 메이크업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3CC30A-04A3-43B2-9961-92465C68A6D6}"/>
              </a:ext>
            </a:extLst>
          </p:cNvPr>
          <p:cNvSpPr/>
          <p:nvPr/>
        </p:nvSpPr>
        <p:spPr>
          <a:xfrm>
            <a:off x="5813287" y="4301765"/>
            <a:ext cx="3741122" cy="16829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후기</a:t>
            </a:r>
            <a:endParaRPr lang="en-US" altLang="ko-KR" sz="2400" b="1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543EE9-28FE-431E-A2DE-3D1E3C53BC5B}"/>
              </a:ext>
            </a:extLst>
          </p:cNvPr>
          <p:cNvSpPr/>
          <p:nvPr/>
        </p:nvSpPr>
        <p:spPr>
          <a:xfrm>
            <a:off x="6218945" y="1507942"/>
            <a:ext cx="2929806" cy="29056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3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" grpId="0" animBg="1"/>
      <p:bldP spid="14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6B7D18-148D-4D6A-9558-D99ED40B8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340768"/>
            <a:ext cx="2684414" cy="41764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C287DE-C5E6-4E16-9D91-CB3F98B02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580" y="1532559"/>
            <a:ext cx="3289846" cy="4467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A141BC-3D7E-4C6F-80D1-C0CF3A291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894" y="2695116"/>
            <a:ext cx="5284835" cy="3277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7F4751-75D0-485A-9E87-DE6E9C22F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459" y="1286558"/>
            <a:ext cx="5687093" cy="27632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03F5FA-4DD1-4B70-8593-E814B33A5A49}"/>
              </a:ext>
            </a:extLst>
          </p:cNvPr>
          <p:cNvSpPr txBox="1"/>
          <p:nvPr/>
        </p:nvSpPr>
        <p:spPr>
          <a:xfrm>
            <a:off x="296994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멘토님 피드백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16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772953"/>
              </p:ext>
            </p:extLst>
          </p:nvPr>
        </p:nvGraphicFramePr>
        <p:xfrm>
          <a:off x="4423520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C20913-C23B-48AF-9561-9099A911E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42644"/>
              </p:ext>
            </p:extLst>
          </p:nvPr>
        </p:nvGraphicFramePr>
        <p:xfrm>
          <a:off x="6249144" y="471773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F4A0AA-3804-4B12-A96E-57F95B83D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16730"/>
              </p:ext>
            </p:extLst>
          </p:nvPr>
        </p:nvGraphicFramePr>
        <p:xfrm>
          <a:off x="8124158" y="46874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5143600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21841-CD21-4B55-9AC7-165513F0B3A6}"/>
              </a:ext>
            </a:extLst>
          </p:cNvPr>
          <p:cNvSpPr txBox="1"/>
          <p:nvPr/>
        </p:nvSpPr>
        <p:spPr>
          <a:xfrm>
            <a:off x="6969224" y="5892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0D650-0B98-44A4-94A8-350B5AE2CC3C}"/>
              </a:ext>
            </a:extLst>
          </p:cNvPr>
          <p:cNvSpPr txBox="1"/>
          <p:nvPr/>
        </p:nvSpPr>
        <p:spPr>
          <a:xfrm>
            <a:off x="8844238" y="586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2A39769-43D7-41CA-8681-60F1D2E88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920951"/>
              </p:ext>
            </p:extLst>
          </p:nvPr>
        </p:nvGraphicFramePr>
        <p:xfrm>
          <a:off x="261524" y="1916832"/>
          <a:ext cx="9536821" cy="3644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4" imgW="10660203" imgH="4068986" progId="Excel.Sheet.12">
                  <p:embed/>
                </p:oleObj>
              </mc:Choice>
              <mc:Fallback>
                <p:oleObj name="Worksheet" r:id="rId4" imgW="10660203" imgH="40689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524" y="1916832"/>
                        <a:ext cx="9536821" cy="3644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진행 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99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3520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C20913-C23B-48AF-9561-9099A911E3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49144" y="471773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F4A0AA-3804-4B12-A96E-57F95B83DF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4158" y="46874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5143600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21841-CD21-4B55-9AC7-165513F0B3A6}"/>
              </a:ext>
            </a:extLst>
          </p:cNvPr>
          <p:cNvSpPr txBox="1"/>
          <p:nvPr/>
        </p:nvSpPr>
        <p:spPr>
          <a:xfrm>
            <a:off x="6969224" y="5892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0D650-0B98-44A4-94A8-350B5AE2CC3C}"/>
              </a:ext>
            </a:extLst>
          </p:cNvPr>
          <p:cNvSpPr txBox="1"/>
          <p:nvPr/>
        </p:nvSpPr>
        <p:spPr>
          <a:xfrm>
            <a:off x="8844238" y="586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진행 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 err="1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3EB2D06-FBDE-41D0-974F-266B08E85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419886"/>
              </p:ext>
            </p:extLst>
          </p:nvPr>
        </p:nvGraphicFramePr>
        <p:xfrm>
          <a:off x="340240" y="2004566"/>
          <a:ext cx="9342710" cy="3296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4" imgW="10660203" imgH="3756770" progId="Excel.Sheet.12">
                  <p:embed/>
                </p:oleObj>
              </mc:Choice>
              <mc:Fallback>
                <p:oleObj name="Worksheet" r:id="rId4" imgW="10660203" imgH="37567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0240" y="2004566"/>
                        <a:ext cx="9342710" cy="3296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207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082883-AD6F-49E2-8CFC-E185B33C3A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3520" y="469817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50099884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548033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4126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8238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CC20913-C23B-48AF-9561-9099A911E3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49144" y="471773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3804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01995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3568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5137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F4A0AA-3804-4B12-A96E-57F95B83DF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4158" y="468742"/>
          <a:ext cx="635000" cy="635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0026872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103464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80304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6778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ED3B84-BBF5-4189-859F-7E3B67E809C4}"/>
              </a:ext>
            </a:extLst>
          </p:cNvPr>
          <p:cNvSpPr txBox="1"/>
          <p:nvPr/>
        </p:nvSpPr>
        <p:spPr>
          <a:xfrm>
            <a:off x="5143600" y="587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최범수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21841-CD21-4B55-9AC7-165513F0B3A6}"/>
              </a:ext>
            </a:extLst>
          </p:cNvPr>
          <p:cNvSpPr txBox="1"/>
          <p:nvPr/>
        </p:nvSpPr>
        <p:spPr>
          <a:xfrm>
            <a:off x="6969224" y="5892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유인근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0D650-0B98-44A4-94A8-350B5AE2CC3C}"/>
              </a:ext>
            </a:extLst>
          </p:cNvPr>
          <p:cNvSpPr txBox="1"/>
          <p:nvPr/>
        </p:nvSpPr>
        <p:spPr>
          <a:xfrm>
            <a:off x="8844238" y="586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김정빈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D60BE-D9D1-41C7-B39F-8D75998EB7A3}"/>
              </a:ext>
            </a:extLst>
          </p:cNvPr>
          <p:cNvSpPr txBox="1"/>
          <p:nvPr/>
        </p:nvSpPr>
        <p:spPr>
          <a:xfrm>
            <a:off x="293686" y="362329"/>
            <a:ext cx="4104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진행 사항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56D01366-6B68-42A9-A0C7-B28B8A66C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443344"/>
              </p:ext>
            </p:extLst>
          </p:nvPr>
        </p:nvGraphicFramePr>
        <p:xfrm>
          <a:off x="233108" y="1820713"/>
          <a:ext cx="9532668" cy="3930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Worksheet" r:id="rId4" imgW="10660203" imgH="4068986" progId="Excel.Sheet.12">
                  <p:embed/>
                </p:oleObj>
              </mc:Choice>
              <mc:Fallback>
                <p:oleObj name="Worksheet" r:id="rId4" imgW="10660203" imgH="40689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108" y="1820713"/>
                        <a:ext cx="9532668" cy="3930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36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글로우픽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수집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46DB0-ADFA-4C2B-9BC3-A1E2B1E9AB2F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진행 상황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22986-FBB0-4DA9-B1B9-9147169B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0" y="1714830"/>
            <a:ext cx="9906000" cy="41653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09EAD8-61FD-47A0-960B-4198C6EF03DF}"/>
              </a:ext>
            </a:extLst>
          </p:cNvPr>
          <p:cNvSpPr/>
          <p:nvPr/>
        </p:nvSpPr>
        <p:spPr>
          <a:xfrm>
            <a:off x="4016896" y="1844823"/>
            <a:ext cx="1512168" cy="136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993169-528B-4908-A2EE-2BD67DC31D03}"/>
              </a:ext>
            </a:extLst>
          </p:cNvPr>
          <p:cNvSpPr/>
          <p:nvPr/>
        </p:nvSpPr>
        <p:spPr>
          <a:xfrm>
            <a:off x="4016896" y="3429001"/>
            <a:ext cx="1512168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664DE4-587F-46FE-9AFB-B8E5294FDE5B}"/>
              </a:ext>
            </a:extLst>
          </p:cNvPr>
          <p:cNvSpPr/>
          <p:nvPr/>
        </p:nvSpPr>
        <p:spPr>
          <a:xfrm>
            <a:off x="287488" y="1859683"/>
            <a:ext cx="3297359" cy="120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C7655C-1908-4D7E-8ED3-A84E7E4B7582}"/>
              </a:ext>
            </a:extLst>
          </p:cNvPr>
          <p:cNvSpPr/>
          <p:nvPr/>
        </p:nvSpPr>
        <p:spPr>
          <a:xfrm>
            <a:off x="6199658" y="1844823"/>
            <a:ext cx="3297359" cy="120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1A06BF-A357-493F-AACA-E36876F6DB32}"/>
              </a:ext>
            </a:extLst>
          </p:cNvPr>
          <p:cNvSpPr/>
          <p:nvPr/>
        </p:nvSpPr>
        <p:spPr>
          <a:xfrm>
            <a:off x="2072679" y="4005064"/>
            <a:ext cx="1296145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5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각 브랜드별 데이터 수집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46DB0-ADFA-4C2B-9BC3-A1E2B1E9AB2F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진행 상황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22986-FBB0-4DA9-B1B9-9147169B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0" y="1714830"/>
            <a:ext cx="9906000" cy="41653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993169-528B-4908-A2EE-2BD67DC31D03}"/>
              </a:ext>
            </a:extLst>
          </p:cNvPr>
          <p:cNvSpPr/>
          <p:nvPr/>
        </p:nvSpPr>
        <p:spPr>
          <a:xfrm>
            <a:off x="4016896" y="2492896"/>
            <a:ext cx="1512168" cy="9361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2C3E2-1228-47C0-B447-A7853F78942F}"/>
              </a:ext>
            </a:extLst>
          </p:cNvPr>
          <p:cNvSpPr txBox="1"/>
          <p:nvPr/>
        </p:nvSpPr>
        <p:spPr>
          <a:xfrm>
            <a:off x="2278981" y="5967304"/>
            <a:ext cx="498799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나스</a:t>
            </a: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에스티로더</a:t>
            </a: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바비브라운</a:t>
            </a:r>
            <a:endParaRPr lang="en-US" altLang="ko-KR" sz="16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62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20000"/>
              <a:lumOff val="80000"/>
            </a:schemeClr>
          </a:solidFill>
          <a:headEnd type="diamond" w="med" len="med"/>
          <a:tailEnd type="diamond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6711</TotalTime>
  <Words>1346</Words>
  <Application>Microsoft Office PowerPoint</Application>
  <PresentationFormat>A4 용지(210x297mm)</PresentationFormat>
  <Paragraphs>1226</Paragraphs>
  <Slides>20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나눔스퀘어라운드 ExtraBold</vt:lpstr>
      <vt:lpstr>Arial</vt:lpstr>
      <vt:lpstr>나눔스퀘어라운드 Bold</vt:lpstr>
      <vt:lpstr>Office 테마</vt:lpstr>
      <vt:lpstr>Microsoft Excel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Kim JeongBin</cp:lastModifiedBy>
  <cp:revision>207</cp:revision>
  <dcterms:created xsi:type="dcterms:W3CDTF">2014-08-30T22:01:36Z</dcterms:created>
  <dcterms:modified xsi:type="dcterms:W3CDTF">2019-11-04T12:09:23Z</dcterms:modified>
</cp:coreProperties>
</file>